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303" r:id="rId2"/>
    <p:sldId id="668" r:id="rId3"/>
    <p:sldId id="670" r:id="rId4"/>
    <p:sldId id="636" r:id="rId5"/>
    <p:sldId id="726" r:id="rId6"/>
    <p:sldId id="672" r:id="rId7"/>
    <p:sldId id="673" r:id="rId8"/>
    <p:sldId id="722" r:id="rId9"/>
    <p:sldId id="716" r:id="rId10"/>
    <p:sldId id="723" r:id="rId11"/>
    <p:sldId id="724" r:id="rId12"/>
    <p:sldId id="721" r:id="rId13"/>
    <p:sldId id="728" r:id="rId14"/>
    <p:sldId id="729" r:id="rId15"/>
    <p:sldId id="704" r:id="rId1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80" d="100"/>
          <a:sy n="80" d="100"/>
        </p:scale>
        <p:origin x="-858" y="-4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7/4/2018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7/4/2018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S5-184234, SA5#119-Ad</a:t>
            </a:r>
            <a:r>
              <a:rPr lang="en-GB" sz="1100" b="1" spc="300" baseline="0" dirty="0" smtClean="0">
                <a:ea typeface="+mn-ea"/>
                <a:cs typeface="Arial" panose="020B0604020202020204" pitchFamily="34" charset="0"/>
              </a:rPr>
              <a:t> Hoc</a:t>
            </a:r>
            <a:r>
              <a:rPr lang="en-GB" sz="1100" b="1" spc="300" dirty="0" smtClean="0">
                <a:ea typeface="+mn-ea"/>
                <a:cs typeface="Arial" panose="020B0604020202020204" pitchFamily="34" charset="0"/>
              </a:rPr>
              <a:t>, Stockholm (Sweden), 26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28 June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SA5#119-Ad Hoc, 26 – 28 </a:t>
            </a:r>
            <a:r>
              <a:rPr lang="fr-FR" sz="2400" dirty="0" err="1" smtClean="0">
                <a:latin typeface="Arial" pitchFamily="34" charset="0"/>
              </a:rPr>
              <a:t>June</a:t>
            </a:r>
            <a:r>
              <a:rPr lang="fr-FR" sz="2400" dirty="0" smtClean="0">
                <a:latin typeface="Arial" pitchFamily="34" charset="0"/>
              </a:rPr>
              <a:t> 2018</a:t>
            </a:r>
            <a:br>
              <a:rPr lang="fr-FR" sz="2400" dirty="0" smtClean="0">
                <a:latin typeface="Arial" pitchFamily="34" charset="0"/>
              </a:rPr>
            </a:br>
            <a:r>
              <a:rPr lang="fr-FR" sz="2400" dirty="0" smtClean="0">
                <a:latin typeface="Arial" pitchFamily="34" charset="0"/>
              </a:rPr>
              <a:t>Stockholm, </a:t>
            </a:r>
            <a:r>
              <a:rPr lang="fr-FR" sz="2400" dirty="0" err="1" smtClean="0">
                <a:latin typeface="Arial" pitchFamily="34" charset="0"/>
              </a:rPr>
              <a:t>Sweden</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73170738"/>
              </p:ext>
            </p:extLst>
          </p:nvPr>
        </p:nvGraphicFramePr>
        <p:xfrm>
          <a:off x="403761" y="1312223"/>
          <a:ext cx="11046710" cy="5070438"/>
        </p:xfrm>
        <a:graphic>
          <a:graphicData uri="http://schemas.openxmlformats.org/drawingml/2006/table">
            <a:tbl>
              <a:tblPr/>
              <a:tblGrid>
                <a:gridCol w="1727290">
                  <a:extLst>
                    <a:ext uri="{9D8B030D-6E8A-4147-A177-3AD203B41FA5}">
                      <a16:colId xmlns="" xmlns:a16="http://schemas.microsoft.com/office/drawing/2014/main" val="20000"/>
                    </a:ext>
                  </a:extLst>
                </a:gridCol>
                <a:gridCol w="3780765">
                  <a:extLst>
                    <a:ext uri="{9D8B030D-6E8A-4147-A177-3AD203B41FA5}">
                      <a16:colId xmlns="" xmlns:a16="http://schemas.microsoft.com/office/drawing/2014/main" val="20001"/>
                    </a:ext>
                  </a:extLst>
                </a:gridCol>
                <a:gridCol w="2827082"/>
                <a:gridCol w="271157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14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Update the service names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new user cases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procedure for subscribe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description of alarm correlation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RESTful solution of Fault Supervision operation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per S5-184365 (endorsed):</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and TS 28.546 to be merged in TS 28.545.</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28.546 to be withdrawn.</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new title: ”Management and orchestration of 5G networks; Fault supervision ”</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to be prepared for 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91544297"/>
              </p:ext>
            </p:extLst>
          </p:nvPr>
        </p:nvGraphicFramePr>
        <p:xfrm>
          <a:off x="94672" y="946151"/>
          <a:ext cx="12029088" cy="5683855"/>
        </p:xfrm>
        <a:graphic>
          <a:graphicData uri="http://schemas.openxmlformats.org/drawingml/2006/table">
            <a:tbl>
              <a:tblPr/>
              <a:tblGrid>
                <a:gridCol w="1256456">
                  <a:extLst>
                    <a:ext uri="{9D8B030D-6E8A-4147-A177-3AD203B41FA5}">
                      <a16:colId xmlns="" xmlns:a16="http://schemas.microsoft.com/office/drawing/2014/main" val="20000"/>
                    </a:ext>
                  </a:extLst>
                </a:gridCol>
                <a:gridCol w="4741427">
                  <a:extLst>
                    <a:ext uri="{9D8B030D-6E8A-4147-A177-3AD203B41FA5}">
                      <a16:colId xmlns="" xmlns:a16="http://schemas.microsoft.com/office/drawing/2014/main" val="20001"/>
                    </a:ext>
                  </a:extLst>
                </a:gridCol>
                <a:gridCol w="957109"/>
                <a:gridCol w="2121384"/>
                <a:gridCol w="2952712">
                  <a:extLst>
                    <a:ext uri="{9D8B030D-6E8A-4147-A177-3AD203B41FA5}">
                      <a16:colId xmlns="" xmlns:a16="http://schemas.microsoft.com/office/drawing/2014/main"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41984">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381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 28.554</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51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000" kern="1200" dirty="0" smtClean="0">
                          <a:solidFill>
                            <a:schemeClr val="tx1"/>
                          </a:solidFill>
                          <a:effectLst/>
                          <a:latin typeface="+mj-lt"/>
                          <a:ea typeface="+mn-ea"/>
                          <a:cs typeface="+mn-cs"/>
                        </a:rPr>
                        <a:t>The following topics were discussed:</a:t>
                      </a:r>
                    </a:p>
                    <a:p>
                      <a:pPr marL="171450" indent="-171450">
                        <a:buFont typeface="Arial" panose="020B0604020202020204" pitchFamily="34" charset="0"/>
                        <a:buChar char="•"/>
                      </a:pPr>
                      <a:r>
                        <a:rPr lang="en-US" sz="1000" kern="1200" dirty="0" smtClean="0">
                          <a:solidFill>
                            <a:schemeClr val="tx1"/>
                          </a:solidFill>
                          <a:effectLst/>
                          <a:latin typeface="+mj-lt"/>
                          <a:ea typeface="+mn-ea"/>
                          <a:cs typeface="+mn-cs"/>
                        </a:rPr>
                        <a:t>For TS 28.550/551:</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Global alignment of management service names</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UC and requirements on management data analytics, and for management analytics KPIs for networks</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Discussion paper on KPI collection and reporting</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Component types for measurement job management services, performance data file reporting services,  performance data streaming services</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Procedures for Network Slice Subnet Data Analytics</a:t>
                      </a:r>
                    </a:p>
                    <a:p>
                      <a:pPr marL="171450" indent="-171450">
                        <a:buFont typeface="Arial" panose="020B0604020202020204" pitchFamily="34" charset="0"/>
                        <a:buChar char="•"/>
                      </a:pPr>
                      <a:r>
                        <a:rPr lang="en-US" sz="1000" kern="1200" dirty="0" smtClean="0">
                          <a:solidFill>
                            <a:schemeClr val="tx1"/>
                          </a:solidFill>
                          <a:effectLst/>
                          <a:latin typeface="+mj-lt"/>
                          <a:ea typeface="+mn-ea"/>
                          <a:cs typeface="+mn-cs"/>
                        </a:rPr>
                        <a:t>For TS 28.554:</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Use case of registration success rate KPI template</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KPI registration success rate</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PDU session KPI and UC update</a:t>
                      </a:r>
                    </a:p>
                    <a:p>
                      <a:pPr marL="781035" lvl="1" indent="-171450">
                        <a:buFont typeface="Arial" panose="020B0604020202020204" pitchFamily="34" charset="0"/>
                        <a:buChar char="•"/>
                      </a:pPr>
                      <a:r>
                        <a:rPr lang="en-US" sz="1000" kern="1200" dirty="0" smtClean="0">
                          <a:solidFill>
                            <a:schemeClr val="tx1"/>
                          </a:solidFill>
                          <a:effectLst/>
                          <a:latin typeface="+mj-lt"/>
                          <a:ea typeface="+mn-ea"/>
                          <a:cs typeface="+mn-cs"/>
                        </a:rPr>
                        <a:t>Add KPI and UC related to UE throughput in RAN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171450" indent="-171450">
                        <a:buFont typeface="Arial" panose="020B0604020202020204" pitchFamily="34" charset="0"/>
                        <a:buChar char="•"/>
                      </a:pPr>
                      <a:r>
                        <a:rPr lang="en-US" sz="1000" kern="1200" dirty="0" smtClean="0">
                          <a:solidFill>
                            <a:schemeClr val="tx1"/>
                          </a:solidFill>
                          <a:effectLst/>
                          <a:latin typeface="+mn-lt"/>
                          <a:ea typeface="+mn-ea"/>
                          <a:cs typeface="+mn-cs"/>
                        </a:rPr>
                        <a:t>For TS 28.552:</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Measurement for UE Context </a:t>
                      </a:r>
                      <a:r>
                        <a:rPr lang="en-US" sz="1000" kern="1200" dirty="0" err="1" smtClean="0">
                          <a:solidFill>
                            <a:schemeClr val="tx1"/>
                          </a:solidFill>
                          <a:effectLst/>
                          <a:latin typeface="+mn-lt"/>
                          <a:ea typeface="+mn-ea"/>
                          <a:cs typeface="+mn-cs"/>
                        </a:rPr>
                        <a:t>Rel</a:t>
                      </a:r>
                      <a:r>
                        <a:rPr lang="en-US" sz="1000" kern="1200" dirty="0" smtClean="0">
                          <a:solidFill>
                            <a:schemeClr val="tx1"/>
                          </a:solidFill>
                          <a:effectLst/>
                          <a:latin typeface="+mn-lt"/>
                          <a:ea typeface="+mn-ea"/>
                          <a:cs typeface="+mn-cs"/>
                        </a:rPr>
                        <a:t> initiated by CU and revise the associated UC</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Modification of Average delay DL air-interface</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Measurement on the processor usage of virtualized </a:t>
                      </a:r>
                      <a:r>
                        <a:rPr lang="en-US" sz="1000" kern="1200" dirty="0" err="1" smtClean="0">
                          <a:solidFill>
                            <a:schemeClr val="tx1"/>
                          </a:solidFill>
                          <a:effectLst/>
                          <a:latin typeface="+mn-lt"/>
                          <a:ea typeface="+mn-ea"/>
                          <a:cs typeface="+mn-cs"/>
                        </a:rPr>
                        <a:t>gNB</a:t>
                      </a:r>
                      <a:r>
                        <a:rPr lang="en-US" sz="1000" kern="1200" dirty="0" smtClean="0">
                          <a:solidFill>
                            <a:schemeClr val="tx1"/>
                          </a:solidFill>
                          <a:effectLst/>
                          <a:latin typeface="+mn-lt"/>
                          <a:ea typeface="+mn-ea"/>
                          <a:cs typeface="+mn-cs"/>
                        </a:rPr>
                        <a:t>-CU</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Use Case and Measurements related to UE throughput, Unrestricted Volume</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LS on L2 measurement specification for NR in R15</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Add measurements related to non-split scenario</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Discussion paper on restructuring of TS 28.552 clause 5</a:t>
                      </a:r>
                    </a:p>
                    <a:p>
                      <a:pPr marL="171450" indent="-171450">
                        <a:buFont typeface="Arial" panose="020B0604020202020204" pitchFamily="34" charset="0"/>
                        <a:buChar char="•"/>
                      </a:pPr>
                      <a:r>
                        <a:rPr lang="en-US" sz="1000" kern="1200" dirty="0" smtClean="0">
                          <a:solidFill>
                            <a:schemeClr val="tx1"/>
                          </a:solidFill>
                          <a:effectLst/>
                          <a:latin typeface="+mn-lt"/>
                          <a:ea typeface="+mn-ea"/>
                          <a:cs typeface="+mn-cs"/>
                        </a:rPr>
                        <a:t>For TS 28.553:</a:t>
                      </a:r>
                    </a:p>
                    <a:p>
                      <a:pPr marL="781035" lvl="1" indent="-171450">
                        <a:buFont typeface="Arial" panose="020B0604020202020204" pitchFamily="34" charset="0"/>
                        <a:buChar char="•"/>
                      </a:pPr>
                      <a:r>
                        <a:rPr lang="en-US" sz="1000" kern="1200" dirty="0" smtClean="0">
                          <a:solidFill>
                            <a:schemeClr val="tx1"/>
                          </a:solidFill>
                          <a:effectLst/>
                          <a:latin typeface="+mn-lt"/>
                          <a:ea typeface="+mn-ea"/>
                          <a:cs typeface="+mn-cs"/>
                        </a:rPr>
                        <a:t>PDU session measurements clarifications</a:t>
                      </a:r>
                    </a:p>
                    <a:p>
                      <a:pPr marL="0" lvl="0" indent="0">
                        <a:buFont typeface="Arial" panose="020B0604020202020204" pitchFamily="34" charset="0"/>
                        <a:buNone/>
                      </a:pPr>
                      <a:endParaRPr lang="en-US" sz="1000" kern="1200" dirty="0" smtClean="0">
                        <a:solidFill>
                          <a:srgbClr val="FF0000"/>
                        </a:solidFill>
                        <a:effectLst/>
                        <a:latin typeface="+mn-lt"/>
                        <a:ea typeface="+mn-ea"/>
                        <a:cs typeface="+mn-cs"/>
                      </a:endParaRPr>
                    </a:p>
                    <a:p>
                      <a:pPr marL="0" lvl="0" indent="0">
                        <a:buFont typeface="Arial" panose="020B0604020202020204" pitchFamily="34" charset="0"/>
                        <a:buNone/>
                      </a:pPr>
                      <a:r>
                        <a:rPr lang="en-US" sz="1000" kern="1200" dirty="0" smtClean="0">
                          <a:solidFill>
                            <a:schemeClr val="tx1"/>
                          </a:solidFill>
                          <a:effectLst/>
                          <a:latin typeface="+mn-lt"/>
                          <a:ea typeface="+mn-ea"/>
                          <a:cs typeface="+mn-cs"/>
                        </a:rPr>
                        <a:t>13 </a:t>
                      </a:r>
                      <a:r>
                        <a:rPr lang="en-US" sz="1000" kern="1200" dirty="0" err="1" smtClean="0">
                          <a:solidFill>
                            <a:schemeClr val="tx1"/>
                          </a:solidFill>
                          <a:effectLst/>
                          <a:latin typeface="+mn-lt"/>
                          <a:ea typeface="+mn-ea"/>
                          <a:cs typeface="+mn-cs"/>
                        </a:rPr>
                        <a:t>pCRs</a:t>
                      </a:r>
                      <a:r>
                        <a:rPr lang="en-US" sz="1000" kern="1200" dirty="0" smtClean="0">
                          <a:solidFill>
                            <a:schemeClr val="tx1"/>
                          </a:solidFill>
                          <a:effectLst/>
                          <a:latin typeface="+mn-lt"/>
                          <a:ea typeface="+mn-ea"/>
                          <a:cs typeface="+mn-cs"/>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5"/>
                  </a:ext>
                </a:extLst>
              </a:tr>
              <a:tr h="329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4">
                  <a:txBody>
                    <a:bodyPr/>
                    <a:lstStyle/>
                    <a:p>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As per S5-184365 (endorsed):</a:t>
                      </a:r>
                    </a:p>
                    <a:p>
                      <a:pPr marL="171450" indent="-171450">
                        <a:buFont typeface="Arial" panose="020B0604020202020204" pitchFamily="34" charset="0"/>
                        <a:buChar char="•"/>
                      </a:pPr>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and TS 28.551 to be merged in TS 28.550. TS 28.551 to be withdrawn.</a:t>
                      </a:r>
                    </a:p>
                    <a:p>
                      <a:pPr marL="171450" indent="-171450">
                        <a:buFont typeface="Arial" panose="020B0604020202020204" pitchFamily="34" charset="0"/>
                        <a:buChar char="•"/>
                      </a:pPr>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new title: ”Management and orchestration of 5G networks; Performance assurance”</a:t>
                      </a:r>
                    </a:p>
                    <a:p>
                      <a:pPr marL="171450" indent="-171450">
                        <a:buFont typeface="Arial" panose="020B0604020202020204" pitchFamily="34" charset="0"/>
                        <a:buChar char="•"/>
                      </a:pPr>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28.552 and TS 28.553 to be merged in TS 28.552. TS 28.553 to be withdrawn.</a:t>
                      </a:r>
                    </a:p>
                    <a:p>
                      <a:pPr marL="171450" indent="-171450">
                        <a:buFont typeface="Arial" panose="020B0604020202020204" pitchFamily="34" charset="0"/>
                        <a:buChar char="•"/>
                      </a:pPr>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28.552 new title: ”Management and orchestration of 5G networks; Performance measurements and assurance data”</a:t>
                      </a:r>
                    </a:p>
                    <a:p>
                      <a:pPr marL="171450" indent="-171450">
                        <a:buFont typeface="Arial" panose="020B0604020202020204" pitchFamily="34" charset="0"/>
                        <a:buChar char="•"/>
                      </a:pPr>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28.554 new title: “Management and orchestration of 5G networks; End to end Key Performance Indicators (KPI)”</a:t>
                      </a:r>
                    </a:p>
                    <a:p>
                      <a:pPr marL="171450" indent="-171450">
                        <a:buFont typeface="Arial" panose="020B0604020202020204" pitchFamily="34" charset="0"/>
                        <a:buChar char="•"/>
                      </a:pPr>
                      <a:r>
                        <a:rPr kumimoji="0" lang="en-US"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to be prepared for 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c hMerge="1">
                  <a:txBody>
                    <a:bodyPr/>
                    <a:lstStyle/>
                    <a:p>
                      <a:endParaRPr lang="en-GB"/>
                    </a:p>
                  </a:txBody>
                  <a:tcPr/>
                </a:tc>
              </a:tr>
              <a:tr h="335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4">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0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0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25582803"/>
              </p:ext>
            </p:extLst>
          </p:nvPr>
        </p:nvGraphicFramePr>
        <p:xfrm>
          <a:off x="95533" y="1551496"/>
          <a:ext cx="11959987" cy="4812550"/>
        </p:xfrm>
        <a:graphic>
          <a:graphicData uri="http://schemas.openxmlformats.org/drawingml/2006/table">
            <a:tbl>
              <a:tblPr/>
              <a:tblGrid>
                <a:gridCol w="1937983">
                  <a:extLst>
                    <a:ext uri="{9D8B030D-6E8A-4147-A177-3AD203B41FA5}">
                      <a16:colId xmlns="" xmlns:a16="http://schemas.microsoft.com/office/drawing/2014/main" val="20000"/>
                    </a:ext>
                  </a:extLst>
                </a:gridCol>
                <a:gridCol w="4025446">
                  <a:extLst>
                    <a:ext uri="{9D8B030D-6E8A-4147-A177-3AD203B41FA5}">
                      <a16:colId xmlns="" xmlns:a16="http://schemas.microsoft.com/office/drawing/2014/main" val="20001"/>
                    </a:ext>
                  </a:extLst>
                </a:gridCol>
                <a:gridCol w="3060809"/>
                <a:gridCol w="293574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NETSLICE-MNFV5G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75% -&gt;  75%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CRS to extend the scope of Rel. 15 TS 28.510, TS 28.511, TS 28.517, TS 28.525, TS 28.526 to cover RAN were not needed, since they have been accepted into Rel-14 of these TSs, and MCC had moved them to Rel-15</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relation between 3GPP NRMs and ETSI ISG NFV entities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Rel-15 28.622 NRM support for NFV</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28.500 add the relationship between NE and PNF</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28.500 add Relation between 5G management and NFV-MANO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has been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56452688"/>
              </p:ext>
            </p:extLst>
          </p:nvPr>
        </p:nvGraphicFramePr>
        <p:xfrm>
          <a:off x="1078173" y="1360424"/>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90%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Clarifications were provided to some design patterns.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new design pattern for partial resource updates was added.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Resource representation formats to be used in request and response message bodies were agreed.</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err="1" smtClean="0"/>
              <a:t>Way</a:t>
            </a:r>
            <a:r>
              <a:rPr lang="fr-FR" sz="3200" dirty="0" smtClean="0"/>
              <a:t> </a:t>
            </a:r>
            <a:r>
              <a:rPr lang="fr-FR" sz="3200" dirty="0" err="1" smtClean="0"/>
              <a:t>Forward</a:t>
            </a:r>
            <a:r>
              <a:rPr lang="fr-FR" sz="3200" dirty="0" smtClean="0"/>
              <a:t> </a:t>
            </a:r>
            <a:r>
              <a:rPr lang="fr-FR" sz="3200" dirty="0"/>
              <a:t>for 5G management </a:t>
            </a:r>
            <a:r>
              <a:rPr lang="fr-FR" sz="3200" dirty="0" err="1" smtClean="0"/>
              <a:t>specifications</a:t>
            </a:r>
            <a:r>
              <a:rPr lang="fr-FR" sz="3200" dirty="0" smtClean="0"/>
              <a:t/>
            </a:r>
            <a:br>
              <a:rPr lang="fr-FR" sz="3200" dirty="0" smtClean="0"/>
            </a:br>
            <a:r>
              <a:rPr lang="fr-FR" sz="3200" dirty="0" smtClean="0"/>
              <a:t>(</a:t>
            </a:r>
            <a:r>
              <a:rPr lang="fr-FR" sz="3200" dirty="0" smtClean="0"/>
              <a:t>S5-184365</a:t>
            </a:r>
            <a:r>
              <a:rPr lang="fr-FR" sz="3200" dirty="0" smtClean="0"/>
              <a:t>)</a:t>
            </a:r>
            <a:endParaRPr lang="fr-FR" sz="3200" dirty="0"/>
          </a:p>
        </p:txBody>
      </p:sp>
      <p:sp>
        <p:nvSpPr>
          <p:cNvPr id="6" name="Espace réservé du contenu 5"/>
          <p:cNvSpPr>
            <a:spLocks noGrp="1"/>
          </p:cNvSpPr>
          <p:nvPr>
            <p:ph idx="1"/>
          </p:nvPr>
        </p:nvSpPr>
        <p:spPr/>
        <p:txBody>
          <a:bodyPr/>
          <a:lstStyle/>
          <a:p>
            <a:pPr marL="0" indent="0">
              <a:buNone/>
            </a:pPr>
            <a:r>
              <a:rPr lang="en-US" sz="1800" b="1" u="sng" dirty="0" smtClean="0"/>
              <a:t>Implementation:</a:t>
            </a:r>
          </a:p>
          <a:p>
            <a:pPr marL="0" indent="0">
              <a:buNone/>
            </a:pPr>
            <a:endParaRPr lang="en-US" sz="1800" b="1" u="sng" dirty="0"/>
          </a:p>
          <a:p>
            <a:pPr marL="342900" indent="-342900">
              <a:buFont typeface="+mj-lt"/>
              <a:buAutoNum type="arabicPeriod"/>
            </a:pPr>
            <a:r>
              <a:rPr lang="en-US" sz="1800" dirty="0" smtClean="0"/>
              <a:t>Implement </a:t>
            </a:r>
            <a:r>
              <a:rPr lang="en-US" sz="1800" dirty="0" err="1"/>
              <a:t>pCRs</a:t>
            </a:r>
            <a:r>
              <a:rPr lang="en-US" sz="1800" dirty="0"/>
              <a:t> approved at this meeting on “old” specs. Email approvals until July 6th. </a:t>
            </a:r>
            <a:r>
              <a:rPr lang="en-US" sz="1800" dirty="0" smtClean="0"/>
              <a:t>Exception </a:t>
            </a:r>
            <a:r>
              <a:rPr lang="en-US" sz="1800" dirty="0"/>
              <a:t>for NRM WI: produce </a:t>
            </a:r>
            <a:r>
              <a:rPr lang="en-US" sz="1800" dirty="0" smtClean="0"/>
              <a:t>new </a:t>
            </a:r>
            <a:r>
              <a:rPr lang="en-US" sz="1800" dirty="0"/>
              <a:t>specs directly. </a:t>
            </a:r>
            <a:endParaRPr lang="en-US" sz="1800" dirty="0" smtClean="0"/>
          </a:p>
          <a:p>
            <a:pPr marL="342900" indent="-342900">
              <a:buFont typeface="+mj-lt"/>
              <a:buAutoNum type="arabicPeriod"/>
            </a:pPr>
            <a:r>
              <a:rPr lang="en-US" sz="1800" dirty="0" smtClean="0"/>
              <a:t>Start producing “new” specs after end of step 1. No technical change will be done during the transfer of text from one TS to another. </a:t>
            </a:r>
          </a:p>
          <a:p>
            <a:pPr marL="342900" indent="-342900">
              <a:buFont typeface="+mj-lt"/>
              <a:buAutoNum type="arabicPeriod"/>
            </a:pPr>
            <a:r>
              <a:rPr lang="en-US" sz="1800" dirty="0" smtClean="0"/>
              <a:t>Conference calls </a:t>
            </a:r>
            <a:r>
              <a:rPr lang="en-US" sz="1800" dirty="0"/>
              <a:t>to review available drafts of “new” specs and revised WIDs </a:t>
            </a:r>
            <a:r>
              <a:rPr lang="en-US" sz="1800" dirty="0" smtClean="0"/>
              <a:t>on:</a:t>
            </a:r>
          </a:p>
          <a:p>
            <a:pPr marL="722328" lvl="1" indent="-342900">
              <a:buFont typeface="Arial" panose="020B0604020202020204" pitchFamily="34" charset="0"/>
              <a:buChar char="•"/>
            </a:pPr>
            <a:r>
              <a:rPr lang="en-US" sz="1400" dirty="0" smtClean="0"/>
              <a:t>July </a:t>
            </a:r>
            <a:r>
              <a:rPr lang="en-US" sz="1400" dirty="0"/>
              <a:t>19th 3pm </a:t>
            </a:r>
            <a:r>
              <a:rPr lang="en-US" sz="1400" dirty="0" smtClean="0"/>
              <a:t>CEST, </a:t>
            </a:r>
            <a:r>
              <a:rPr lang="en-US" sz="1400" dirty="0"/>
              <a:t>and </a:t>
            </a:r>
            <a:endParaRPr lang="en-US" sz="1400" dirty="0" smtClean="0"/>
          </a:p>
          <a:p>
            <a:pPr marL="722328" lvl="1" indent="-342900">
              <a:buFont typeface="Arial" panose="020B0604020202020204" pitchFamily="34" charset="0"/>
              <a:buChar char="•"/>
            </a:pPr>
            <a:r>
              <a:rPr lang="en-US" sz="1400" dirty="0" smtClean="0"/>
              <a:t>July </a:t>
            </a:r>
            <a:r>
              <a:rPr lang="en-US" sz="1400" dirty="0"/>
              <a:t>25th </a:t>
            </a:r>
            <a:r>
              <a:rPr lang="en-US" sz="1400" dirty="0" smtClean="0"/>
              <a:t>3pm CEST</a:t>
            </a:r>
            <a:r>
              <a:rPr lang="en-US" sz="1300" dirty="0" smtClean="0"/>
              <a:t>. </a:t>
            </a:r>
            <a:endParaRPr lang="en-US" sz="1300" dirty="0"/>
          </a:p>
          <a:p>
            <a:pPr marL="342900" indent="-342900">
              <a:buFont typeface="+mj-lt"/>
              <a:buAutoNum type="arabicPeriod"/>
            </a:pPr>
            <a:r>
              <a:rPr lang="en-US" sz="1800" dirty="0" smtClean="0"/>
              <a:t>The </a:t>
            </a:r>
            <a:r>
              <a:rPr lang="en-US" sz="1800" dirty="0"/>
              <a:t>“new” specs will be approved on the calls to be used as baseline for contributions to SA5#120. </a:t>
            </a:r>
            <a:endParaRPr lang="en-US" sz="1800" dirty="0" smtClean="0"/>
          </a:p>
          <a:p>
            <a:pPr marL="342900" indent="-342900">
              <a:buFont typeface="+mj-lt"/>
              <a:buAutoNum type="arabicPeriod"/>
            </a:pPr>
            <a:endParaRPr lang="en-US" sz="1800" dirty="0" smtClean="0"/>
          </a:p>
          <a:p>
            <a:pPr marL="0" indent="0">
              <a:buNone/>
            </a:pPr>
            <a:r>
              <a:rPr lang="en-US" sz="1800" u="sng" dirty="0" smtClean="0"/>
              <a:t>NOTE</a:t>
            </a:r>
            <a:r>
              <a:rPr lang="en-US" sz="1800" dirty="0" smtClean="0"/>
              <a:t>: For new spec #A </a:t>
            </a:r>
            <a:r>
              <a:rPr lang="en-US" sz="1800" dirty="0"/>
              <a:t>(Title: </a:t>
            </a:r>
            <a:r>
              <a:rPr lang="en-US" sz="1800" dirty="0" smtClean="0"/>
              <a:t>“Management </a:t>
            </a:r>
            <a:r>
              <a:rPr lang="en-US" sz="1800" dirty="0"/>
              <a:t>and orchestration; Management </a:t>
            </a:r>
            <a:r>
              <a:rPr lang="en-US" sz="1800" dirty="0" smtClean="0"/>
              <a:t>services”), we </a:t>
            </a:r>
            <a:r>
              <a:rPr lang="en-US" sz="1800" dirty="0"/>
              <a:t>will reuse TS 28.532. This specification contains the generic management services which include requirements, stage 2 and stage 3 </a:t>
            </a:r>
            <a:r>
              <a:rPr lang="en-US" sz="1800" dirty="0" smtClean="0"/>
              <a:t>implementation of </a:t>
            </a:r>
            <a:r>
              <a:rPr lang="en-US" sz="1800" dirty="0"/>
              <a:t>RESTful. </a:t>
            </a:r>
          </a:p>
        </p:txBody>
      </p:sp>
    </p:spTree>
    <p:extLst>
      <p:ext uri="{BB962C8B-B14F-4D97-AF65-F5344CB8AC3E}">
        <p14:creationId xmlns:p14="http://schemas.microsoft.com/office/powerpoint/2010/main" val="210631810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03710053"/>
              </p:ext>
            </p:extLst>
          </p:nvPr>
        </p:nvGraphicFramePr>
        <p:xfrm>
          <a:off x="136239" y="1909838"/>
          <a:ext cx="11946577" cy="2989233"/>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01874">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S5-184182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en-US" sz="1600" b="0" i="0" u="none" strike="noStrike" kern="1200" dirty="0">
                          <a:solidFill>
                            <a:srgbClr val="000000"/>
                          </a:solidFill>
                          <a:effectLst/>
                          <a:latin typeface="+mn-lt"/>
                          <a:ea typeface="+mn-ea"/>
                          <a:cs typeface="+mn-cs"/>
                        </a:rPr>
                        <a:t>LS from BBF to SA5 on Cooperation on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fontAlgn="t"/>
                      <a:r>
                        <a:rPr lang="fr-FR" sz="1600" b="0" i="0" u="none" strike="noStrike" dirty="0">
                          <a:solidFill>
                            <a:srgbClr val="000000"/>
                          </a:solidFill>
                          <a:effectLst/>
                          <a:latin typeface="+mn-lt"/>
                        </a:rPr>
                        <a:t>BBF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600" b="0" i="0" u="none" strike="noStrike" kern="1200" dirty="0" smtClean="0">
                          <a:solidFill>
                            <a:srgbClr val="000000"/>
                          </a:solidFill>
                          <a:effectLst/>
                          <a:latin typeface="+mn-lt"/>
                          <a:ea typeface="+mn-ea"/>
                          <a:cs typeface="+mn-cs"/>
                        </a:rPr>
                        <a:t>Noted</a:t>
                      </a:r>
                      <a:endParaRPr lang="sv-SE" sz="16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989524554"/>
                  </a:ext>
                </a:extLst>
              </a:tr>
              <a:tr h="426208">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S5-184183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spcAft>
                          <a:spcPts val="0"/>
                        </a:spcAft>
                      </a:pPr>
                      <a:r>
                        <a:rPr lang="en-US" sz="1600" b="0" i="0" u="none" strike="noStrike" kern="1200" dirty="0">
                          <a:solidFill>
                            <a:srgbClr val="000000"/>
                          </a:solidFill>
                          <a:effectLst/>
                          <a:latin typeface="+mn-lt"/>
                          <a:ea typeface="+mn-ea"/>
                          <a:cs typeface="+mn-cs"/>
                        </a:rPr>
                        <a:t>LS from IETF to SA5 on IETF work related to the management and orchestration of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r>
                        <a:rPr lang="fr-FR" sz="1600" b="0" i="0" u="none" strike="noStrike" kern="1200">
                          <a:solidFill>
                            <a:srgbClr val="000000"/>
                          </a:solidFill>
                          <a:effectLst/>
                          <a:latin typeface="+mn-lt"/>
                          <a:ea typeface="+mn-ea"/>
                          <a:cs typeface="+mn-cs"/>
                        </a:rPr>
                        <a:t>IETF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rgbClr val="000000"/>
                          </a:solidFill>
                          <a:effectLst/>
                          <a:latin typeface="+mn-lt"/>
                          <a:ea typeface="+mn-ea"/>
                          <a:cs typeface="+mn-cs"/>
                        </a:rPr>
                        <a:t>Replied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S5-184272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139015415"/>
                  </a:ext>
                </a:extLst>
              </a:tr>
              <a:tr h="426208">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S5-184184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spcAft>
                          <a:spcPts val="0"/>
                        </a:spcAft>
                      </a:pPr>
                      <a:r>
                        <a:rPr lang="en-US" sz="1600" b="0" i="0" u="none" strike="noStrike" kern="1200" dirty="0">
                          <a:solidFill>
                            <a:srgbClr val="000000"/>
                          </a:solidFill>
                          <a:effectLst/>
                          <a:latin typeface="+mn-lt"/>
                          <a:ea typeface="+mn-ea"/>
                          <a:cs typeface="+mn-cs"/>
                        </a:rPr>
                        <a:t>LS from ITU-T SG15 to SA5 on transport network management to support 3GPP 5G (reply to 3GPP TSG SA5 – ols12-182369)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r>
                        <a:rPr lang="fr-FR" sz="1600" b="0" i="0" u="none" strike="noStrike" kern="1200">
                          <a:solidFill>
                            <a:srgbClr val="000000"/>
                          </a:solidFill>
                          <a:effectLst/>
                          <a:latin typeface="+mn-lt"/>
                          <a:ea typeface="+mn-ea"/>
                          <a:cs typeface="+mn-cs"/>
                        </a:rPr>
                        <a:t>ITU-T SG15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600" b="0" i="0" u="none" strike="noStrike" kern="1200" dirty="0" smtClean="0">
                          <a:solidFill>
                            <a:srgbClr val="000000"/>
                          </a:solidFill>
                          <a:effectLst/>
                          <a:latin typeface="+mn-lt"/>
                          <a:ea typeface="+mn-ea"/>
                          <a:cs typeface="+mn-cs"/>
                        </a:rPr>
                        <a:t>Noted</a:t>
                      </a:r>
                      <a:endParaRPr lang="sv-SE" sz="16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S5-184188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en-US" sz="1600" b="0" i="0" u="none" strike="noStrike" kern="1200" dirty="0">
                          <a:solidFill>
                            <a:srgbClr val="000000"/>
                          </a:solidFill>
                          <a:effectLst/>
                          <a:latin typeface="+mn-lt"/>
                          <a:ea typeface="+mn-ea"/>
                          <a:cs typeface="+mn-cs"/>
                        </a:rPr>
                        <a:t>Reply LS from RAN2 to SA5 on  Bluetooth/WLAN measurement collection in MDT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R2-1808793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600" b="0" i="0" u="none" strike="noStrike" kern="1200" dirty="0" smtClean="0">
                          <a:solidFill>
                            <a:srgbClr val="000000"/>
                          </a:solidFill>
                          <a:effectLst/>
                          <a:latin typeface="+mn-lt"/>
                          <a:ea typeface="+mn-ea"/>
                          <a:cs typeface="+mn-cs"/>
                        </a:rPr>
                        <a:t>Postponed</a:t>
                      </a:r>
                      <a:endParaRPr lang="sv-SE" sz="16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S5-184190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en-US" sz="1600" b="0" i="0" u="none" strike="noStrike" kern="1200" dirty="0">
                          <a:solidFill>
                            <a:srgbClr val="000000"/>
                          </a:solidFill>
                          <a:effectLst/>
                          <a:latin typeface="+mn-lt"/>
                          <a:ea typeface="+mn-ea"/>
                          <a:cs typeface="+mn-cs"/>
                        </a:rPr>
                        <a:t>LS from RAN2 cc SA5 on RAN2 progress on ANR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r>
                        <a:rPr lang="fr-FR" sz="1600" b="0" i="0" u="none" strike="noStrike" kern="1200" dirty="0">
                          <a:solidFill>
                            <a:srgbClr val="000000"/>
                          </a:solidFill>
                          <a:effectLst/>
                          <a:latin typeface="+mn-lt"/>
                          <a:ea typeface="+mn-ea"/>
                          <a:cs typeface="+mn-cs"/>
                        </a:rPr>
                        <a:t>R2-1809226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600" b="0" i="0" u="none" strike="noStrike" kern="1200" dirty="0" smtClean="0">
                          <a:solidFill>
                            <a:srgbClr val="000000"/>
                          </a:solidFill>
                          <a:effectLst/>
                          <a:latin typeface="+mn-lt"/>
                          <a:ea typeface="+mn-ea"/>
                          <a:cs typeface="+mn-cs"/>
                        </a:rPr>
                        <a:t>Noted</a:t>
                      </a:r>
                      <a:endParaRPr lang="sv-SE" sz="16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44311046"/>
              </p:ext>
            </p:extLst>
          </p:nvPr>
        </p:nvGraphicFramePr>
        <p:xfrm>
          <a:off x="268014" y="2085517"/>
          <a:ext cx="11650717" cy="2036106"/>
        </p:xfrm>
        <a:graphic>
          <a:graphicData uri="http://schemas.openxmlformats.org/drawingml/2006/table">
            <a:tbl>
              <a:tblPr firstRow="1" bandRow="1">
                <a:tableStyleId>{5C22544A-7EE6-4342-B048-85BDC9FD1C3A}</a:tableStyleId>
              </a:tblPr>
              <a:tblGrid>
                <a:gridCol w="1181806">
                  <a:extLst>
                    <a:ext uri="{9D8B030D-6E8A-4147-A177-3AD203B41FA5}">
                      <a16:colId xmlns="" xmlns:a16="http://schemas.microsoft.com/office/drawing/2014/main" val="570476699"/>
                    </a:ext>
                  </a:extLst>
                </a:gridCol>
                <a:gridCol w="6432939">
                  <a:extLst>
                    <a:ext uri="{9D8B030D-6E8A-4147-A177-3AD203B41FA5}">
                      <a16:colId xmlns="" xmlns:a16="http://schemas.microsoft.com/office/drawing/2014/main" val="2618836924"/>
                    </a:ext>
                  </a:extLst>
                </a:gridCol>
                <a:gridCol w="1340069">
                  <a:extLst>
                    <a:ext uri="{9D8B030D-6E8A-4147-A177-3AD203B41FA5}">
                      <a16:colId xmlns="" xmlns:a16="http://schemas.microsoft.com/office/drawing/2014/main" val="3016348962"/>
                    </a:ext>
                  </a:extLst>
                </a:gridCol>
                <a:gridCol w="1292772">
                  <a:extLst>
                    <a:ext uri="{9D8B030D-6E8A-4147-A177-3AD203B41FA5}">
                      <a16:colId xmlns="" xmlns:a16="http://schemas.microsoft.com/office/drawing/2014/main" val="3690116950"/>
                    </a:ext>
                  </a:extLst>
                </a:gridCol>
                <a:gridCol w="1403131">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96889">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S5-184272</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Reply to: LS from IETF to SA5 on IETF work related to the management and orchestration of network slicing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IETF</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S5-184183</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0017">
                <a:tc>
                  <a:txBody>
                    <a:bodyPr/>
                    <a:lstStyle/>
                    <a:p>
                      <a:pPr marL="95250" indent="0" algn="l" fontAlgn="t"/>
                      <a:r>
                        <a:rPr lang="fr-FR" sz="1600" b="0" i="0" u="none" strike="noStrike" kern="1200" dirty="0" smtClean="0">
                          <a:solidFill>
                            <a:schemeClr val="tx1"/>
                          </a:solidFill>
                          <a:effectLst/>
                          <a:latin typeface="+mn-lt"/>
                          <a:ea typeface="+mn-ea"/>
                          <a:cs typeface="+mn-cs"/>
                        </a:rPr>
                        <a:t>S5-184337</a:t>
                      </a:r>
                      <a:endParaRPr lang="fr-FR" sz="16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chemeClr val="tx1"/>
                          </a:solidFill>
                          <a:effectLst/>
                          <a:latin typeface="+mn-lt"/>
                        </a:rPr>
                        <a:t>LS on L2 measurement specification for NR in R15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fontAlgn="t"/>
                      <a:r>
                        <a:rPr lang="fr-FR" sz="1600" b="0" i="0" u="none" strike="noStrike" dirty="0" smtClean="0">
                          <a:solidFill>
                            <a:schemeClr val="tx1"/>
                          </a:solidFill>
                          <a:effectLst/>
                          <a:latin typeface="+mn-lt"/>
                        </a:rPr>
                        <a:t>RAN2, RAN3</a:t>
                      </a:r>
                      <a:endParaRPr lang="fr-FR" sz="16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RAN1</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3774777892"/>
              </p:ext>
            </p:extLst>
          </p:nvPr>
        </p:nvGraphicFramePr>
        <p:xfrm>
          <a:off x="110359" y="2359209"/>
          <a:ext cx="11902966" cy="1199521"/>
        </p:xfrm>
        <a:graphic>
          <a:graphicData uri="http://schemas.openxmlformats.org/drawingml/2006/table">
            <a:tbl>
              <a:tblPr/>
              <a:tblGrid>
                <a:gridCol w="1346873">
                  <a:extLst>
                    <a:ext uri="{9D8B030D-6E8A-4147-A177-3AD203B41FA5}">
                      <a16:colId xmlns="" xmlns:a16="http://schemas.microsoft.com/office/drawing/2014/main" val="20000"/>
                    </a:ext>
                  </a:extLst>
                </a:gridCol>
                <a:gridCol w="1763640"/>
                <a:gridCol w="6634294">
                  <a:extLst>
                    <a:ext uri="{9D8B030D-6E8A-4147-A177-3AD203B41FA5}">
                      <a16:colId xmlns="" xmlns:a16="http://schemas.microsoft.com/office/drawing/2014/main"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a:spcAft>
                          <a:spcPts val="900"/>
                        </a:spcAft>
                      </a:pPr>
                      <a:r>
                        <a:rPr lang="en-GB" sz="1600" kern="1200" dirty="0" smtClean="0">
                          <a:solidFill>
                            <a:schemeClr val="tx1"/>
                          </a:solidFill>
                          <a:effectLst/>
                          <a:latin typeface="Arial"/>
                          <a:ea typeface="SimSun"/>
                          <a:cs typeface="+mn-cs"/>
                        </a:rPr>
                        <a:t>S5-184355</a:t>
                      </a:r>
                      <a:endParaRPr lang="fr-FR" sz="1600" kern="1200" dirty="0">
                        <a:solidFill>
                          <a:schemeClr val="tx1"/>
                        </a:solidFill>
                        <a:effectLst/>
                        <a:latin typeface="Arial"/>
                        <a:ea typeface="SimSun"/>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fr-FR" sz="1600" dirty="0" smtClean="0">
                          <a:solidFill>
                            <a:schemeClr val="tx1"/>
                          </a:solidFill>
                          <a:effectLst/>
                          <a:latin typeface="Arial" panose="020B0604020202020204" pitchFamily="34" charset="0"/>
                          <a:ea typeface="SimSun"/>
                          <a:cs typeface="Arial" panose="020B0604020202020204" pitchFamily="34" charset="0"/>
                        </a:rPr>
                        <a:t>WID </a:t>
                      </a:r>
                      <a:r>
                        <a:rPr lang="fr-FR" sz="1600" dirty="0" err="1" smtClean="0">
                          <a:solidFill>
                            <a:schemeClr val="tx1"/>
                          </a:solidFill>
                          <a:effectLst/>
                          <a:latin typeface="Arial" panose="020B0604020202020204" pitchFamily="34" charset="0"/>
                          <a:ea typeface="SimSun"/>
                          <a:cs typeface="Arial" panose="020B0604020202020204" pitchFamily="34" charset="0"/>
                        </a:rPr>
                        <a:t>revised</a:t>
                      </a:r>
                      <a:endParaRPr lang="fr-FR" sz="1600" dirty="0">
                        <a:solidFill>
                          <a:schemeClr val="tx1"/>
                        </a:solidFill>
                        <a:effectLst/>
                        <a:latin typeface="Arial" panose="020B0604020202020204" pitchFamily="34" charset="0"/>
                        <a:ea typeface="SimSun"/>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auto" latinLnBrk="0" hangingPunct="1">
                        <a:lnSpc>
                          <a:spcPct val="100000"/>
                        </a:lnSpc>
                        <a:spcBef>
                          <a:spcPts val="0"/>
                        </a:spcBef>
                        <a:spcAft>
                          <a:spcPts val="900"/>
                        </a:spcAft>
                        <a:buClrTx/>
                        <a:buSzTx/>
                        <a:buFontTx/>
                        <a:buNone/>
                        <a:tabLst/>
                        <a:defRPr/>
                      </a:pPr>
                      <a:r>
                        <a:rPr lang="en-GB" sz="1600" dirty="0" smtClean="0">
                          <a:solidFill>
                            <a:schemeClr val="tx1"/>
                          </a:solidFill>
                          <a:effectLst/>
                          <a:latin typeface="Arial"/>
                          <a:ea typeface="SimSun"/>
                        </a:rPr>
                        <a:t>Revised WID Network Resource Model (NRM) for 5G networks and network slicing</a:t>
                      </a:r>
                      <a:endParaRPr lang="fr-FR" sz="1600" dirty="0" smtClean="0">
                        <a:solidFill>
                          <a:schemeClr val="tx1"/>
                        </a:solidFill>
                        <a:effectLst/>
                        <a:latin typeface="Times New Roman"/>
                        <a:ea typeface="SimSun"/>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GB" sz="1600" dirty="0" smtClean="0">
                          <a:solidFill>
                            <a:schemeClr val="tx1"/>
                          </a:solidFill>
                          <a:effectLst/>
                          <a:latin typeface="Arial"/>
                          <a:ea typeface="SimSun"/>
                        </a:rPr>
                        <a:t>Nokia, Nokia Shanghai Bell</a:t>
                      </a:r>
                      <a:endParaRPr lang="fr-FR" sz="1600" dirty="0" smtClean="0">
                        <a:solidFill>
                          <a:schemeClr val="tx1"/>
                        </a:solidFill>
                        <a:effectLst/>
                        <a:latin typeface="Times New Roman"/>
                        <a:ea typeface="SimSun"/>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4087680795"/>
              </p:ext>
            </p:extLst>
          </p:nvPr>
        </p:nvGraphicFramePr>
        <p:xfrm>
          <a:off x="436729" y="1806684"/>
          <a:ext cx="10795378" cy="2628838"/>
        </p:xfrm>
        <a:graphic>
          <a:graphicData uri="http://schemas.openxmlformats.org/drawingml/2006/table">
            <a:tbl>
              <a:tblPr/>
              <a:tblGrid>
                <a:gridCol w="1183107">
                  <a:extLst>
                    <a:ext uri="{9D8B030D-6E8A-4147-A177-3AD203B41FA5}">
                      <a16:colId xmlns="" xmlns:a16="http://schemas.microsoft.com/office/drawing/2014/main" val="20000"/>
                    </a:ext>
                  </a:extLst>
                </a:gridCol>
                <a:gridCol w="6678003">
                  <a:extLst>
                    <a:ext uri="{9D8B030D-6E8A-4147-A177-3AD203B41FA5}">
                      <a16:colId xmlns="" xmlns:a16="http://schemas.microsoft.com/office/drawing/2014/main" val="20001"/>
                    </a:ext>
                  </a:extLst>
                </a:gridCol>
                <a:gridCol w="2934268"/>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27355">
                <a:tc>
                  <a:txBody>
                    <a:bodyPr/>
                    <a:lstStyle/>
                    <a:p>
                      <a:pPr marL="0" indent="95250" algn="l" defTabSz="1219170" rtl="0" eaLnBrk="1" fontAlgn="t" latinLnBrk="0" hangingPunct="1"/>
                      <a:r>
                        <a:rPr lang="fr-FR" sz="1600" b="0" i="0" u="none" strike="noStrike" kern="1200" dirty="0">
                          <a:solidFill>
                            <a:schemeClr val="tx1"/>
                          </a:solidFill>
                          <a:effectLst/>
                          <a:latin typeface="+mn-lt"/>
                          <a:ea typeface="+mn-ea"/>
                          <a:cs typeface="+mn-cs"/>
                        </a:rPr>
                        <a:t>S5-184170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a:solidFill>
                            <a:schemeClr val="tx1"/>
                          </a:solidFill>
                          <a:effectLst/>
                          <a:latin typeface="+mn-lt"/>
                          <a:ea typeface="+mn-ea"/>
                          <a:cs typeface="+mn-cs"/>
                        </a:rPr>
                        <a:t>Discussion paper on restructuring of TS 28.552 clause 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600" b="0" i="0" u="none" strike="noStrike" kern="1200" dirty="0">
                          <a:solidFill>
                            <a:schemeClr val="tx1"/>
                          </a:solidFill>
                          <a:effectLst/>
                          <a:latin typeface="+mn-lt"/>
                          <a:ea typeface="+mn-ea"/>
                          <a:cs typeface="+mn-cs"/>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82137">
                <a:tc>
                  <a:txBody>
                    <a:bodyPr/>
                    <a:lstStyle/>
                    <a:p>
                      <a:pPr marL="0" indent="95250" algn="l" defTabSz="1219170" rtl="0" eaLnBrk="1" fontAlgn="t" latinLnBrk="0" hangingPunct="1"/>
                      <a:r>
                        <a:rPr lang="fr-FR" sz="1600" b="0" i="0" u="none" strike="noStrike" kern="1200" dirty="0" smtClean="0">
                          <a:solidFill>
                            <a:srgbClr val="000000"/>
                          </a:solidFill>
                          <a:effectLst/>
                          <a:latin typeface="+mn-lt"/>
                          <a:ea typeface="+mn-ea"/>
                          <a:cs typeface="+mn-cs"/>
                        </a:rPr>
                        <a:t>S5-184176</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rgbClr val="000000"/>
                          </a:solidFill>
                          <a:effectLst/>
                          <a:latin typeface="+mn-lt"/>
                          <a:ea typeface="+mn-ea"/>
                          <a:cs typeface="+mn-cs"/>
                        </a:rPr>
                        <a:t>Update the scope of TS 32.103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rgbClr val="000000"/>
                          </a:solidFill>
                          <a:effectLst/>
                          <a:latin typeface="+mn-lt"/>
                          <a:ea typeface="+mn-ea"/>
                          <a:cs typeface="+mn-cs"/>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0" indent="95250" algn="l" defTabSz="1219170" rtl="0" eaLnBrk="1" fontAlgn="t" latinLnBrk="0" hangingPunct="1"/>
                      <a:r>
                        <a:rPr lang="fr-FR" sz="1600" b="0" i="0" u="none" strike="noStrike" kern="1200" dirty="0" smtClean="0">
                          <a:solidFill>
                            <a:schemeClr val="tx1"/>
                          </a:solidFill>
                          <a:effectLst/>
                          <a:latin typeface="+mn-lt"/>
                          <a:ea typeface="+mn-ea"/>
                          <a:cs typeface="+mn-cs"/>
                        </a:rPr>
                        <a:t>S5-184330</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mn-lt"/>
                          <a:ea typeface="+mn-ea"/>
                          <a:cs typeface="+mn-cs"/>
                        </a:rPr>
                        <a:t>New generic management service spec </a:t>
                      </a:r>
                      <a:endParaRPr lang="en-US"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600" b="0" i="0" u="none" strike="noStrike" kern="1200" dirty="0" smtClean="0">
                          <a:solidFill>
                            <a:schemeClr val="tx1"/>
                          </a:solidFill>
                          <a:effectLst/>
                          <a:latin typeface="+mn-lt"/>
                          <a:ea typeface="+mn-ea"/>
                          <a:cs typeface="+mn-cs"/>
                        </a:rPr>
                        <a:t>Huawei</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0" indent="95250" algn="l" defTabSz="1219170" rtl="0" eaLnBrk="1" fontAlgn="t" latinLnBrk="0" hangingPunct="1"/>
                      <a:r>
                        <a:rPr lang="fr-FR" sz="1600" b="0" i="0" u="none" strike="noStrike" kern="1200" dirty="0" smtClean="0">
                          <a:solidFill>
                            <a:schemeClr val="tx1"/>
                          </a:solidFill>
                          <a:effectLst/>
                          <a:latin typeface="+mn-lt"/>
                          <a:ea typeface="+mn-ea"/>
                          <a:cs typeface="+mn-cs"/>
                        </a:rPr>
                        <a:t>S5-184341</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a:solidFill>
                            <a:schemeClr val="tx1"/>
                          </a:solidFill>
                          <a:effectLst/>
                          <a:latin typeface="+mn-lt"/>
                          <a:ea typeface="+mn-ea"/>
                          <a:cs typeface="+mn-cs"/>
                        </a:rPr>
                        <a:t>Discussion paper on Management reference model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600" b="0" i="0" u="none" strike="noStrike" kern="1200" dirty="0" smtClean="0">
                          <a:solidFill>
                            <a:schemeClr val="tx1"/>
                          </a:solidFill>
                          <a:effectLst/>
                          <a:latin typeface="+mn-lt"/>
                          <a:ea typeface="+mn-ea"/>
                          <a:cs typeface="+mn-cs"/>
                        </a:rPr>
                        <a:t>Ericsson</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0" indent="95250" algn="l" defTabSz="1219170" rtl="0" eaLnBrk="1" fontAlgn="t" latinLnBrk="0" hangingPunct="1"/>
                      <a:r>
                        <a:rPr lang="fr-FR" sz="1600" b="0" i="0" u="none" strike="noStrike" kern="1200" dirty="0" smtClean="0">
                          <a:solidFill>
                            <a:schemeClr val="tx1"/>
                          </a:solidFill>
                          <a:effectLst/>
                          <a:latin typeface="+mn-lt"/>
                          <a:ea typeface="+mn-ea"/>
                          <a:cs typeface="+mn-cs"/>
                        </a:rPr>
                        <a:t>S5-184365</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mn-lt"/>
                        </a:rPr>
                        <a:t>Discussion paper re-organization of 5G management specifications</a:t>
                      </a:r>
                      <a:endParaRPr lang="en-US" sz="16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600" b="0" i="0" u="none" strike="noStrike" kern="1200" dirty="0" smtClean="0">
                          <a:solidFill>
                            <a:schemeClr val="tx1"/>
                          </a:solidFill>
                          <a:effectLst/>
                          <a:latin typeface="+mn-lt"/>
                          <a:ea typeface="+mn-ea"/>
                          <a:cs typeface="+mn-cs"/>
                        </a:rPr>
                        <a:t>Huawei, Ericsson </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46628367"/>
              </p:ext>
            </p:extLst>
          </p:nvPr>
        </p:nvGraphicFramePr>
        <p:xfrm>
          <a:off x="31532" y="1101117"/>
          <a:ext cx="12050973" cy="5262648"/>
        </p:xfrm>
        <a:graphic>
          <a:graphicData uri="http://schemas.openxmlformats.org/drawingml/2006/table">
            <a:tbl>
              <a:tblPr/>
              <a:tblGrid>
                <a:gridCol w="1884319">
                  <a:extLst>
                    <a:ext uri="{9D8B030D-6E8A-4147-A177-3AD203B41FA5}">
                      <a16:colId xmlns="" xmlns:a16="http://schemas.microsoft.com/office/drawing/2014/main" val="20000"/>
                    </a:ext>
                  </a:extLst>
                </a:gridCol>
                <a:gridCol w="4124477">
                  <a:extLst>
                    <a:ext uri="{9D8B030D-6E8A-4147-A177-3AD203B41FA5}">
                      <a16:colId xmlns="" xmlns:a16="http://schemas.microsoft.com/office/drawing/2014/main" val="20001"/>
                    </a:ext>
                  </a:extLst>
                </a:gridCol>
                <a:gridCol w="3084093"/>
                <a:gridCol w="29580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85% -&gt; 90%</a:t>
                      </a:r>
                      <a:endParaRPr kumimoji="0" lang="en-GB" altLang="zh-CN" sz="1600" b="0" i="0" u="none" strike="sng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22 contributions; 4 contributions towards addressing concepts, use cases and requirements (28.530) and 18 contributions towards architecture (28.533) of which 3 were discussion papers. The group discussed background, architecture, concepts, use cases and requirements.</a:t>
                      </a:r>
                    </a:p>
                    <a:p>
                      <a:pPr marL="342900" lvl="0" indent="-342900">
                        <a:buFont typeface="+mj-lt"/>
                        <a:buAutoNum type="arabicParen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concepts, terminology and management service components, further refinement and clarifications in support of the other work items</a:t>
                      </a:r>
                    </a:p>
                    <a:p>
                      <a:pPr marL="342900" lvl="0" indent="-342900">
                        <a:buFont typeface="+mj-lt"/>
                        <a:buAutoNum type="arabicParen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Deeper understanding of service based versus reference point architecture is evolving allowing contributors to concentrate on interface specifications. </a:t>
                      </a:r>
                    </a:p>
                    <a:p>
                      <a:pPr marL="342900" lvl="0" indent="-342900">
                        <a:buFont typeface="+mj-lt"/>
                        <a:buAutoNum type="arabicParen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Many examples of deployment scenarios are provided in the architecture document</a:t>
                      </a:r>
                    </a:p>
                    <a:p>
                      <a:pPr marL="342900" lvl="0" indent="-342900">
                        <a:buFont typeface="+mj-lt"/>
                        <a:buAutoNum type="arabicParen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Architecture document is nearing completion</a:t>
                      </a:r>
                    </a:p>
                    <a:p>
                      <a:pPr marL="342900" lvl="0" indent="-342900">
                        <a:buFont typeface="+mj-lt"/>
                        <a:buAutoNum type="arabicParen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Few contributions on the Concepts use cases and requirements TS indicating work is more or less complete.</a:t>
                      </a:r>
                    </a:p>
                    <a:p>
                      <a:pPr marL="0" lvl="0" indent="0">
                        <a:buFontTx/>
                        <a:buNone/>
                      </a:pPr>
                      <a:endPar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13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per S5-184365 (endorsed):</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new title: “Management and orchestration of 5G networks; Concepts, use cases and requirements”</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28.533 new title: ”Management and orchestration; Architecture framework”</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to be prepared for 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96198148"/>
              </p:ext>
            </p:extLst>
          </p:nvPr>
        </p:nvGraphicFramePr>
        <p:xfrm>
          <a:off x="218364" y="1319480"/>
          <a:ext cx="11845081" cy="4845033"/>
        </p:xfrm>
        <a:graphic>
          <a:graphicData uri="http://schemas.openxmlformats.org/drawingml/2006/table">
            <a:tbl>
              <a:tblPr/>
              <a:tblGrid>
                <a:gridCol w="1852125">
                  <a:extLst>
                    <a:ext uri="{9D8B030D-6E8A-4147-A177-3AD203B41FA5}">
                      <a16:colId xmlns="" xmlns:a16="http://schemas.microsoft.com/office/drawing/2014/main" val="20000"/>
                    </a:ext>
                  </a:extLst>
                </a:gridCol>
                <a:gridCol w="4054010">
                  <a:extLst>
                    <a:ext uri="{9D8B030D-6E8A-4147-A177-3AD203B41FA5}">
                      <a16:colId xmlns="" xmlns:a16="http://schemas.microsoft.com/office/drawing/2014/main" val="20001"/>
                    </a:ext>
                  </a:extLst>
                </a:gridCol>
                <a:gridCol w="3031401"/>
                <a:gridCol w="290754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90%</a:t>
                      </a:r>
                      <a:endParaRPr kumimoji="0" lang="en-GB" altLang="zh-CN" sz="1600" b="0" i="0" u="none" strike="sng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729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NSI/NSSI information modelling update and some procedures clean-up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contributions for provisioning RESTful solution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case/requirements/procedure for capacity planning of network slice management</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16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per S5-184365 (endorsed):</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and TS 28.532 to be merged in TS 28.531</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new title: ”Management and orchestration of 5G networks; Provisioning ”</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28.532 to be reused – see slide #14</a:t>
                      </a:r>
                    </a:p>
                    <a:p>
                      <a:pPr marL="28575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to be prepared for 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48188235"/>
              </p:ext>
            </p:extLst>
          </p:nvPr>
        </p:nvGraphicFramePr>
        <p:xfrm>
          <a:off x="110358" y="1101112"/>
          <a:ext cx="11966028" cy="5627612"/>
        </p:xfrm>
        <a:graphic>
          <a:graphicData uri="http://schemas.openxmlformats.org/drawingml/2006/table">
            <a:tbl>
              <a:tblPr/>
              <a:tblGrid>
                <a:gridCol w="1308539">
                  <a:extLst>
                    <a:ext uri="{9D8B030D-6E8A-4147-A177-3AD203B41FA5}">
                      <a16:colId xmlns="" xmlns:a16="http://schemas.microsoft.com/office/drawing/2014/main" val="20000"/>
                    </a:ext>
                  </a:extLst>
                </a:gridCol>
                <a:gridCol w="4657901">
                  <a:extLst>
                    <a:ext uri="{9D8B030D-6E8A-4147-A177-3AD203B41FA5}">
                      <a16:colId xmlns="" xmlns:a16="http://schemas.microsoft.com/office/drawing/2014/main" val="20001"/>
                    </a:ext>
                  </a:extLst>
                </a:gridCol>
                <a:gridCol w="3062355"/>
                <a:gridCol w="29372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19 contributions were discussed, which mainly focus on implementation of corresponding modification according to agreement concluded in previous meeting, such as merged model for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unified model for split and non-split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etc. Through the meeting, the work item has following progress:</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NR NRM information model is cleaned up according to unified model approach agreed during SA%#119 meeting, i.e. one set of 3-split model applies to either standalone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or non-</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stanalone</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also applies to either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with split-functions or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without split function. </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According to conclusion of TS re-organization discussion paper, drafting 2 new merge TS to cover 5GNRM stage 1 (TS 28.540) and 5GNRM stage2&amp;3 (TS 28.541) respectively.</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stage 3 work of NRM, besides added JSON and XML based solution set definitions, it is agreed to prepare YANG based SS definitions also next meeting to reflect the industry requirements (e.g. ONAP).</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It is found that the sub-clause for ‘Notifications’ is missed from most of current IOC definitions, need to be solved in merged TS or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next meeting.</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has been agreed.</a:t>
                      </a:r>
                    </a:p>
                    <a:p>
                      <a:pPr marL="0" marR="0" lvl="0" indent="0" algn="l" defTabSz="1219170" rtl="0" eaLnBrk="1" fontAlgn="auto" latinLnBrk="0" hangingPunct="1">
                        <a:lnSpc>
                          <a:spcPct val="100000"/>
                        </a:lnSpc>
                        <a:spcBef>
                          <a:spcPts val="0"/>
                        </a:spcBef>
                        <a:spcAft>
                          <a:spcPts val="0"/>
                        </a:spcAft>
                        <a:buClrTx/>
                        <a:buSzTx/>
                        <a:buFont typeface="+mj-lt"/>
                        <a:buNone/>
                        <a:tabLst/>
                        <a:defRPr/>
                      </a:pPr>
                      <a:endPar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mj-lt"/>
                        <a:buNone/>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14 </a:t>
                      </a:r>
                      <a:r>
                        <a:rPr kumimoji="0" lang="en-US"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4 draft CRs were approved (see next slide). WID update (see slide #4).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As per S5-184365 (endorsed):</a:t>
                      </a:r>
                    </a:p>
                    <a:p>
                      <a:pPr marL="285750" marR="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and TS 28.542 to be merged in TS 28.540. TS 28.542 to be withdrawn.</a:t>
                      </a:r>
                    </a:p>
                    <a:p>
                      <a:pPr marL="285750" marR="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28.541 and TS 28.543 to be merged in TS 28.541 TS 28.543 to be withdrawn.</a:t>
                      </a:r>
                    </a:p>
                    <a:p>
                      <a:pPr marL="285750" indent="-285750">
                        <a:buFont typeface="Arial" panose="020B0604020202020204" pitchFamily="34" charset="0"/>
                        <a:buChar cha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new title: ”Management and orchestration of 5G networks; Network Resource Model; Stage 1”</a:t>
                      </a:r>
                    </a:p>
                    <a:p>
                      <a:pPr marL="285750" indent="-285750">
                        <a:buFont typeface="Arial" panose="020B0604020202020204" pitchFamily="34" charset="0"/>
                        <a:buChar cha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28.541 new title: “Management and orchestration of  5G networks; Network Resource Model; Stage 2 and stage 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2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2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Network Resource Model (NRM) for 5G networks and network slicing</a:t>
            </a:r>
          </a:p>
          <a:p>
            <a:pPr algn="ctr">
              <a:defRPr/>
            </a:pPr>
            <a:r>
              <a:rPr lang="en-US" altLang="zh-CN" sz="2800" kern="0" dirty="0" smtClean="0">
                <a:solidFill>
                  <a:srgbClr val="FF0000"/>
                </a:solidFill>
                <a:latin typeface="Calibri"/>
                <a:cs typeface="+mj-cs"/>
              </a:rPr>
              <a:t>Draft CRs approved</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70365269"/>
              </p:ext>
            </p:extLst>
          </p:nvPr>
        </p:nvGraphicFramePr>
        <p:xfrm>
          <a:off x="450373" y="1990450"/>
          <a:ext cx="10972802" cy="2752564"/>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8018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69250">
                <a:tc>
                  <a:txBody>
                    <a:bodyPr/>
                    <a:lstStyle/>
                    <a:p>
                      <a:pPr>
                        <a:spcAft>
                          <a:spcPts val="0"/>
                        </a:spcAft>
                      </a:pPr>
                      <a:r>
                        <a:rPr lang="en-GB" sz="1600" kern="1200" dirty="0">
                          <a:solidFill>
                            <a:schemeClr val="tx1"/>
                          </a:solidFill>
                          <a:effectLst/>
                          <a:latin typeface="+mn-lt"/>
                          <a:ea typeface="SimSun"/>
                          <a:cs typeface="+mn-cs"/>
                        </a:rPr>
                        <a:t>S5-184178</a:t>
                      </a:r>
                      <a:endParaRPr lang="fr-FR" sz="1600" kern="1200" dirty="0">
                        <a:solidFill>
                          <a:schemeClr val="tx1"/>
                        </a:solidFill>
                        <a:effectLst/>
                        <a:latin typeface="+mn-lt"/>
                        <a:ea typeface="SimSun"/>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dirty="0">
                          <a:effectLst/>
                          <a:latin typeface="+mn-lt"/>
                          <a:ea typeface="SimSun"/>
                        </a:rPr>
                        <a:t>Rel-15 </a:t>
                      </a:r>
                      <a:r>
                        <a:rPr lang="en-GB" sz="1600" dirty="0" err="1">
                          <a:effectLst/>
                          <a:latin typeface="+mn-lt"/>
                          <a:ea typeface="SimSun"/>
                        </a:rPr>
                        <a:t>DraftCR</a:t>
                      </a:r>
                      <a:r>
                        <a:rPr lang="en-GB" sz="1600" dirty="0">
                          <a:effectLst/>
                          <a:latin typeface="+mn-lt"/>
                          <a:ea typeface="SimSun"/>
                        </a:rPr>
                        <a:t> 28.659 Update E-UTRAN SS definitions to support EN-DC management</a:t>
                      </a:r>
                      <a:endParaRPr lang="fr-FR" sz="1600" dirty="0">
                        <a:effectLst/>
                        <a:latin typeface="+mn-lt"/>
                        <a:ea typeface="SimSun"/>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a:spcAft>
                          <a:spcPts val="900"/>
                        </a:spcAft>
                      </a:pPr>
                      <a:r>
                        <a:rPr lang="en-GB" sz="1600" kern="1200" dirty="0">
                          <a:solidFill>
                            <a:schemeClr val="tx1"/>
                          </a:solidFill>
                          <a:effectLst/>
                          <a:latin typeface="+mn-lt"/>
                          <a:ea typeface="SimSun"/>
                          <a:cs typeface="+mn-cs"/>
                        </a:rPr>
                        <a:t>S5-184181</a:t>
                      </a:r>
                      <a:endParaRPr lang="fr-FR" sz="1600" kern="1200" dirty="0">
                        <a:solidFill>
                          <a:schemeClr val="tx1"/>
                        </a:solidFill>
                        <a:effectLst/>
                        <a:latin typeface="+mn-lt"/>
                        <a:ea typeface="SimSun"/>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dirty="0">
                          <a:effectLst/>
                          <a:latin typeface="+mn-lt"/>
                          <a:ea typeface="SimSun"/>
                        </a:rPr>
                        <a:t>Rel-15 </a:t>
                      </a:r>
                      <a:r>
                        <a:rPr lang="en-GB" sz="1600" dirty="0" err="1">
                          <a:effectLst/>
                          <a:latin typeface="+mn-lt"/>
                          <a:ea typeface="SimSun"/>
                        </a:rPr>
                        <a:t>DraftCR</a:t>
                      </a:r>
                      <a:r>
                        <a:rPr lang="en-GB" sz="1600" dirty="0">
                          <a:effectLst/>
                          <a:latin typeface="+mn-lt"/>
                          <a:ea typeface="SimSun"/>
                        </a:rPr>
                        <a:t> 28.709 Update EPC SS definitions to support management of EN-DC and 5G interworking</a:t>
                      </a:r>
                      <a:endParaRPr lang="fr-FR" sz="1600" dirty="0">
                        <a:effectLst/>
                        <a:latin typeface="+mn-lt"/>
                        <a:ea typeface="SimSun"/>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fr-FR" sz="1600" b="0" i="0" u="none" strike="noStrike" kern="1200" dirty="0">
                          <a:solidFill>
                            <a:srgbClr val="000000"/>
                          </a:solidFill>
                          <a:effectLst/>
                          <a:latin typeface="+mn-lt"/>
                          <a:ea typeface="+mn-ea"/>
                          <a:cs typeface="+mn-cs"/>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a:spcAft>
                          <a:spcPts val="900"/>
                        </a:spcAft>
                      </a:pPr>
                      <a:r>
                        <a:rPr lang="en-GB" sz="1600" kern="1200" dirty="0" smtClean="0">
                          <a:solidFill>
                            <a:schemeClr val="tx1"/>
                          </a:solidFill>
                          <a:effectLst/>
                          <a:latin typeface="+mn-lt"/>
                          <a:ea typeface="SimSun"/>
                          <a:cs typeface="+mn-cs"/>
                        </a:rPr>
                        <a:t>S5-184262</a:t>
                      </a:r>
                      <a:endParaRPr lang="fr-FR" sz="1600" kern="1200" dirty="0">
                        <a:solidFill>
                          <a:schemeClr val="tx1"/>
                        </a:solidFill>
                        <a:effectLst/>
                        <a:latin typeface="+mn-lt"/>
                        <a:ea typeface="SimSun"/>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dirty="0">
                          <a:effectLst/>
                          <a:latin typeface="+mn-lt"/>
                          <a:ea typeface="SimSun"/>
                        </a:rPr>
                        <a:t>Rel-15 </a:t>
                      </a:r>
                      <a:r>
                        <a:rPr lang="en-GB" sz="1600" dirty="0" err="1">
                          <a:effectLst/>
                          <a:latin typeface="+mn-lt"/>
                          <a:ea typeface="SimSun"/>
                        </a:rPr>
                        <a:t>DraftCR</a:t>
                      </a:r>
                      <a:r>
                        <a:rPr lang="en-GB" sz="1600" dirty="0">
                          <a:effectLst/>
                          <a:latin typeface="+mn-lt"/>
                          <a:ea typeface="SimSun"/>
                        </a:rPr>
                        <a:t> 28.657 Add requirement to support ng-</a:t>
                      </a:r>
                      <a:r>
                        <a:rPr lang="en-GB" sz="1600" dirty="0" err="1">
                          <a:effectLst/>
                          <a:latin typeface="+mn-lt"/>
                          <a:ea typeface="SimSun"/>
                        </a:rPr>
                        <a:t>eNB</a:t>
                      </a:r>
                      <a:r>
                        <a:rPr lang="en-GB" sz="1600" dirty="0">
                          <a:effectLst/>
                          <a:latin typeface="+mn-lt"/>
                          <a:ea typeface="SimSun"/>
                        </a:rPr>
                        <a:t> management</a:t>
                      </a:r>
                      <a:endParaRPr lang="fr-FR" sz="1600" dirty="0">
                        <a:effectLst/>
                        <a:latin typeface="+mn-lt"/>
                        <a:ea typeface="SimSun"/>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fr-FR" sz="1600" b="0" i="0" u="none" strike="noStrike" kern="1200" dirty="0">
                          <a:solidFill>
                            <a:srgbClr val="000000"/>
                          </a:solidFill>
                          <a:effectLst/>
                          <a:latin typeface="+mn-lt"/>
                          <a:ea typeface="+mn-ea"/>
                          <a:cs typeface="+mn-cs"/>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a:spcAft>
                          <a:spcPts val="900"/>
                        </a:spcAft>
                      </a:pPr>
                      <a:r>
                        <a:rPr lang="en-GB" sz="1600" kern="1200" dirty="0" smtClean="0">
                          <a:solidFill>
                            <a:schemeClr val="tx1"/>
                          </a:solidFill>
                          <a:effectLst/>
                          <a:latin typeface="+mn-lt"/>
                          <a:ea typeface="SimSun"/>
                          <a:cs typeface="+mn-cs"/>
                        </a:rPr>
                        <a:t>S5-184263</a:t>
                      </a:r>
                      <a:endParaRPr lang="fr-FR" sz="1600" kern="1200" dirty="0">
                        <a:solidFill>
                          <a:schemeClr val="tx1"/>
                        </a:solidFill>
                        <a:effectLst/>
                        <a:latin typeface="+mn-lt"/>
                        <a:ea typeface="SimSun"/>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dirty="0">
                          <a:effectLst/>
                          <a:latin typeface="+mn-lt"/>
                          <a:ea typeface="SimSun"/>
                        </a:rPr>
                        <a:t>Rel-15 </a:t>
                      </a:r>
                      <a:r>
                        <a:rPr lang="en-GB" sz="1600" dirty="0" err="1">
                          <a:effectLst/>
                          <a:latin typeface="+mn-lt"/>
                          <a:ea typeface="SimSun"/>
                        </a:rPr>
                        <a:t>DraftCR</a:t>
                      </a:r>
                      <a:r>
                        <a:rPr lang="en-GB" sz="1600" dirty="0">
                          <a:effectLst/>
                          <a:latin typeface="+mn-lt"/>
                          <a:ea typeface="SimSun"/>
                        </a:rPr>
                        <a:t> 28.658 Update E-UTRAN IS definitions to support ng-</a:t>
                      </a:r>
                      <a:r>
                        <a:rPr lang="en-GB" sz="1600" dirty="0" err="1">
                          <a:effectLst/>
                          <a:latin typeface="+mn-lt"/>
                          <a:ea typeface="SimSun"/>
                        </a:rPr>
                        <a:t>eNB</a:t>
                      </a:r>
                      <a:r>
                        <a:rPr lang="en-GB" sz="1600" dirty="0">
                          <a:effectLst/>
                          <a:latin typeface="+mn-lt"/>
                          <a:ea typeface="SimSun"/>
                        </a:rPr>
                        <a:t> management</a:t>
                      </a:r>
                      <a:endParaRPr lang="fr-FR" sz="1600" dirty="0">
                        <a:effectLst/>
                        <a:latin typeface="+mn-lt"/>
                        <a:ea typeface="SimSun"/>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fr-FR" sz="1600" b="0" i="0" u="none" strike="noStrike" kern="1200" dirty="0">
                          <a:solidFill>
                            <a:srgbClr val="000000"/>
                          </a:solidFill>
                          <a:effectLst/>
                          <a:latin typeface="+mn-lt"/>
                          <a:ea typeface="+mn-ea"/>
                          <a:cs typeface="+mn-cs"/>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75998</TotalTime>
  <Words>1925</Words>
  <Application>Microsoft Office PowerPoint</Application>
  <PresentationFormat>Personnalisé</PresentationFormat>
  <Paragraphs>316</Paragraphs>
  <Slides>15</Slides>
  <Notes>11</Notes>
  <HiddenSlides>0</HiddenSlides>
  <MMClips>0</MMClips>
  <ScaleCrop>false</ScaleCrop>
  <HeadingPairs>
    <vt:vector size="4" baseType="variant">
      <vt:variant>
        <vt:lpstr>Thème</vt:lpstr>
      </vt:variant>
      <vt:variant>
        <vt:i4>1</vt:i4>
      </vt:variant>
      <vt:variant>
        <vt:lpstr>Titres des diapositives</vt:lpstr>
      </vt:variant>
      <vt:variant>
        <vt:i4>15</vt:i4>
      </vt:variant>
    </vt:vector>
  </HeadingPairs>
  <TitlesOfParts>
    <vt:vector size="16" baseType="lpstr">
      <vt:lpstr>Office Theme</vt:lpstr>
      <vt:lpstr>    SA5 OAM&amp;P SWG Exec Report SA5#119-Ad Hoc, 26 – 28 June 2018 Stockholm, Sweden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Way Forward for 5G management specifications (S5-184365)</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1711</cp:revision>
  <dcterms:created xsi:type="dcterms:W3CDTF">2008-08-30T09:32:10Z</dcterms:created>
  <dcterms:modified xsi:type="dcterms:W3CDTF">2018-07-04T09:00:45Z</dcterms:modified>
</cp:coreProperties>
</file>